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1" Type="http://schemas.openxmlformats.org/officeDocument/2006/relationships/viewProps" Target="viewProps.xml" /><Relationship Id="rId19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93" Type="http://schemas.openxmlformats.org/officeDocument/2006/relationships/tableStyles" Target="tableStyles.xml" /><Relationship Id="rId19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1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6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Was ist Zufall?</a:t>
            </a:r>
            <a:r>
              <a:rPr/>
              <a:t> Konzeptuelle Einführung</a:t>
            </a:r>
          </a:p>
          <a:p>
            <a:pPr lvl="0"/>
            <a:r>
              <a:rPr b="1"/>
              <a:t>Laplace-Wahrscheinlichkeit</a:t>
            </a:r>
            <a:r>
              <a:rPr/>
              <a:t>: Anzahl günstiger/Anzahl möglicher Fälle</a:t>
            </a:r>
          </a:p>
          <a:p>
            <a:pPr lvl="0"/>
            <a:r>
              <a:rPr b="1"/>
              <a:t>Empirische Wahrscheinlichkeit</a:t>
            </a:r>
            <a:r>
              <a:rPr/>
              <a:t>: Relative Häufigkeit bei Wiederholung</a:t>
            </a:r>
          </a:p>
          <a:p>
            <a:pPr lvl="0"/>
            <a:r>
              <a:rPr b="1"/>
              <a:t>Bedingte Wahrscheinlichkeit</a:t>
            </a:r>
            <a:r>
              <a:rPr/>
              <a:t>: P(A|B) - Wahrscheinlichkeit von A unter der Bedingung B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Diskrete vs. stetige Zufallsvariablen</a:t>
            </a:r>
            <a:r>
              <a:rPr/>
              <a:t>: Konzeptioneller Unterschied</a:t>
            </a:r>
          </a:p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Anwendungen</a:t>
            </a:r>
            <a:r>
              <a:rPr/>
              <a:t>: Warum viele natürliche Phänomene normalverteilt sind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Konzept</a:t>
            </a:r>
            <a:r>
              <a:rPr/>
              <a:t>: Warum Stichprobenmittelwerte zur Normalverteilung tendieren</a:t>
            </a:r>
          </a:p>
          <a:p>
            <a:pPr lvl="0"/>
            <a:r>
              <a:rPr b="1"/>
              <a:t>Demonstration durch Simulation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Simulation des Zentralen Grenzwertsatzes</a:t>
            </a:r>
            <a:br/>
            <a:r>
              <a:rPr>
                <a:solidFill>
                  <a:srgbClr val="003B4F"/>
                </a:solidFill>
                <a:latin typeface="Courier"/>
              </a:rPr>
              <a:t>n_samples &lt;- </a:t>
            </a:r>
            <a:r>
              <a:rPr>
                <a:solidFill>
                  <a:srgbClr val="AD0000"/>
                </a:solidFill>
                <a:latin typeface="Courier"/>
              </a:rPr>
              <a:t>1000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sample_means &lt;- </a:t>
            </a:r>
            <a:r>
              <a:rPr>
                <a:solidFill>
                  <a:srgbClr val="4758AB"/>
                </a:solidFill>
                <a:latin typeface="Courier"/>
              </a:rPr>
              <a:t>numeric</a:t>
            </a:r>
            <a:r>
              <a:rPr>
                <a:solidFill>
                  <a:srgbClr val="003B4F"/>
                </a:solidFill>
                <a:latin typeface="Courier"/>
              </a:rPr>
              <a:t>(n_samples)</a:t>
            </a:r>
            <a:br/>
            <a:br/>
            <a:r>
              <a:rPr b="1">
                <a:solidFill>
                  <a:srgbClr val="003B4F"/>
                </a:solidFill>
                <a:latin typeface="Courier"/>
              </a:rPr>
              <a:t>for</a:t>
            </a:r>
            <a:r>
              <a:rPr>
                <a:solidFill>
                  <a:srgbClr val="003B4F"/>
                </a:solidFill>
                <a:latin typeface="Courier"/>
              </a:rPr>
              <a:t>(i </a:t>
            </a:r>
            <a:r>
              <a:rPr b="1">
                <a:solidFill>
                  <a:srgbClr val="003B4F"/>
                </a:solidFill>
                <a:latin typeface="Courier"/>
              </a:rPr>
              <a:t>in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003B4F"/>
                </a:solidFill>
                <a:latin typeface="Courier"/>
              </a:rPr>
              <a:t>n_samples) {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5E5E5E"/>
                </a:solidFill>
                <a:latin typeface="Courier"/>
              </a:rPr>
              <a:t># Ziehe 30 Werte aus einer nicht-normalverteilten Grundgesamtheit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sample_data &lt;- </a:t>
            </a:r>
            <a:r>
              <a:rPr>
                <a:solidFill>
                  <a:srgbClr val="4758AB"/>
                </a:solidFill>
                <a:latin typeface="Courier"/>
              </a:rPr>
              <a:t>runif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min=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max=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Gleichverteilung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sample_means[i] &lt;- </a:t>
            </a:r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(sample_data)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}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 der Verteilung der Stichprobenmittelwerte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hist</a:t>
            </a:r>
            <a:r>
              <a:rPr>
                <a:solidFill>
                  <a:srgbClr val="003B4F"/>
                </a:solidFill>
                <a:latin typeface="Courier"/>
              </a:rPr>
              <a:t>(sample_means, </a:t>
            </a:r>
            <a:r>
              <a:rPr>
                <a:solidFill>
                  <a:srgbClr val="657422"/>
                </a:solidFill>
                <a:latin typeface="Courier"/>
              </a:rPr>
              <a:t>breaks=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"Verteilung der Stichprobenmittelwerte"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"Mittelwert"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probability=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curve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dnorm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mean=</a:t>
            </a:r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(sample_means), </a:t>
            </a:r>
            <a:r>
              <a:rPr>
                <a:solidFill>
                  <a:srgbClr val="657422"/>
                </a:solidFill>
                <a:latin typeface="Courier"/>
              </a:rPr>
              <a:t>sd=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(sample_means)),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</a:t>
            </a:r>
            <a:r>
              <a:rPr>
                <a:solidFill>
                  <a:srgbClr val="657422"/>
                </a:solidFill>
                <a:latin typeface="Courier"/>
              </a:rPr>
              <a:t>add=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Konzept des Standardfehlers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Definition</a:t>
                </a:r>
                <a:r>
                  <a:rPr/>
                  <a:t>: Standardabweichung der Stichprobenmittelwerte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Bedeutung</a:t>
                </a:r>
                <a:r>
                  <a:rPr/>
                  <a:t>: Grundlage für Konfidenzintervalle und Hypothesentests</a:t>
                </a:r>
              </a:p>
            </p:txBody>
          </p:sp>
        </mc:Choice>
      </mc:AlternateContent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Funktionen für Wahrscheinlichkeitsverteilungen</a:t>
            </a:r>
            <a:r>
              <a:rPr/>
              <a:t>:</a:t>
            </a:r>
          </a:p>
          <a:p>
            <a:pPr lvl="1"/>
            <a:r>
              <a:rPr>
                <a:latin typeface="Courier"/>
              </a:rPr>
              <a:t>rnorm()</a:t>
            </a:r>
            <a:r>
              <a:rPr/>
              <a:t>, </a:t>
            </a:r>
            <a:r>
              <a:rPr>
                <a:latin typeface="Courier"/>
              </a:rPr>
              <a:t>dnorm()</a:t>
            </a:r>
            <a:r>
              <a:rPr/>
              <a:t>, </a:t>
            </a:r>
            <a:r>
              <a:rPr>
                <a:latin typeface="Courier"/>
              </a:rPr>
              <a:t>pnorm()</a:t>
            </a:r>
            <a:r>
              <a:rPr/>
              <a:t>, </a:t>
            </a:r>
            <a:r>
              <a:rPr>
                <a:latin typeface="Courier"/>
              </a:rPr>
              <a:t>qnorm()</a:t>
            </a:r>
          </a:p>
          <a:p>
            <a:pPr lvl="1"/>
            <a:r>
              <a:rPr/>
              <a:t>Ebenso für andere Verteilungen (</a:t>
            </a:r>
            <a:r>
              <a:rPr>
                <a:latin typeface="Courier"/>
              </a:rPr>
              <a:t>rbinom</a:t>
            </a:r>
            <a:r>
              <a:rPr/>
              <a:t>, </a:t>
            </a:r>
            <a:r>
              <a:rPr>
                <a:latin typeface="Courier"/>
              </a:rPr>
              <a:t>rpois</a:t>
            </a:r>
            <a:r>
              <a:rPr/>
              <a:t>, etc.)</a:t>
            </a:r>
          </a:p>
          <a:p>
            <a:pPr lvl="0"/>
            <a:r>
              <a:rPr b="1"/>
              <a:t>Visualisierung von Wahrscheinlichkeitsdichten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Normalverteilungen mit unterschiedlichen Parametern</a:t>
            </a:r>
          </a:p>
          <a:p>
            <a:pPr lvl="1" indent="0" marL="342900">
              <a:buNone/>
            </a:pPr>
            <a:r>
              <a:rPr/>
              <a:t>x &lt;- seq(-4, 4, length.out = 1000) y1 &lt;- dnorm(x, mean = 0, sd = 0.5) y2 &lt;- dnorm(x, mean = 0, sd = 1) y3 &lt;- dnorm(x, mean = 0, sd = 2)</a:t>
            </a:r>
          </a:p>
          <a:p>
            <a:pPr lvl="1" indent="0" marL="342900">
              <a:buNone/>
            </a:pPr>
            <a:r>
              <a:rPr/>
              <a:t>plot(x, y2, type=“l”, lwd=2, col=“red”, main=“Normalverteilungen mit unterschiedlichen Standardabweichungen”, xlab=“x”, ylab=“Wahrscheinlichkeitsdichte”) lines(x, y1, lwd=2, col=“blue”) lines(x, y3, lwd=2, col=“green”) legend(“topright”, legend=c(“σ = 0.5”, “σ = 1”, “σ = 2”), col=c(“blue”, “red”, “green”), lwd=2)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Grundkonzepte der statistischen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Von der Stichprobe zur Grundgesamtheit</a:t>
            </a:r>
            <a:r>
              <a:rPr/>
              <a:t>: Warum Inferenzstatistik?</a:t>
            </a:r>
          </a:p>
          <a:p>
            <a:pPr lvl="0"/>
            <a:r>
              <a:rPr b="1"/>
              <a:t>Punktschätzung vs. Intervallschätzung</a:t>
            </a:r>
            <a:r>
              <a:rPr/>
              <a:t>: Einzelwerte vs. Vertrauensbereiche</a:t>
            </a:r>
          </a:p>
          <a:p>
            <a:pPr lvl="0"/>
            <a:r>
              <a:rPr b="1"/>
              <a:t>Statistische Unsicherheit</a:t>
            </a:r>
            <a:r>
              <a:rPr/>
              <a:t>: Warum exakte Rückschlüsse unmöglich sind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  <a:p>
            <a:pPr lvl="0"/>
            <a:r>
              <a:rPr b="1"/>
              <a:t>Visualisierung von Konfidenzintervallen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Beispiel: 95%-Konfidenzintervall für einen Mittelwert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sample_data &lt;-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t-Test für das Konfidenzintervall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test_result &lt;- </a:t>
            </a:r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(sample_data)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(sample_data), </a:t>
            </a:r>
            <a:r>
              <a:rPr>
                <a:solidFill>
                  <a:srgbClr val="657422"/>
                </a:solidFill>
                <a:latin typeface="Courier"/>
              </a:rPr>
              <a:t>ylim=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min</a:t>
            </a:r>
            <a:r>
              <a:rPr>
                <a:solidFill>
                  <a:srgbClr val="003B4F"/>
                </a:solidFill>
                <a:latin typeface="Courier"/>
              </a:rPr>
              <a:t>(sample_data), </a:t>
            </a:r>
            <a:r>
              <a:rPr>
                <a:solidFill>
                  <a:srgbClr val="4758AB"/>
                </a:solidFill>
                <a:latin typeface="Courier"/>
              </a:rPr>
              <a:t>max</a:t>
            </a:r>
            <a:r>
              <a:rPr>
                <a:solidFill>
                  <a:srgbClr val="003B4F"/>
                </a:solidFill>
                <a:latin typeface="Courier"/>
              </a:rPr>
              <a:t>(sample_data)),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pch=</a:t>
            </a:r>
            <a:r>
              <a:rPr>
                <a:solidFill>
                  <a:srgbClr val="AD0000"/>
                </a:solidFill>
                <a:latin typeface="Courier"/>
              </a:rPr>
              <a:t>19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ylab=</a:t>
            </a:r>
            <a:r>
              <a:rPr>
                <a:solidFill>
                  <a:srgbClr val="20794D"/>
                </a:solidFill>
                <a:latin typeface="Courier"/>
              </a:rPr>
              <a:t>"Wert"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xaxt=</a:t>
            </a:r>
            <a:r>
              <a:rPr>
                <a:solidFill>
                  <a:srgbClr val="20794D"/>
                </a:solidFill>
                <a:latin typeface="Courier"/>
              </a:rPr>
              <a:t>"n"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"95%-Konfidenzintervall"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axis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at=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labels=</a:t>
            </a:r>
            <a:r>
              <a:rPr>
                <a:solidFill>
                  <a:srgbClr val="20794D"/>
                </a:solidFill>
                <a:latin typeface="Courier"/>
              </a:rPr>
              <a:t>"Stichprobe"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arrows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angle=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code=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length=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abline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h=</a:t>
            </a:r>
            <a:r>
              <a:rPr>
                <a:solidFill>
                  <a:srgbClr val="003B4F"/>
                </a:solidFill>
                <a:latin typeface="Courier"/>
              </a:rPr>
              <a:t>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conf.int, </a:t>
            </a:r>
            <a:r>
              <a:rPr>
                <a:solidFill>
                  <a:srgbClr val="657422"/>
                </a:solidFill>
                <a:latin typeface="Courier"/>
              </a:rPr>
              <a:t>lty=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text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1.1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text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1.1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</p:txBody>
      </p:sp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  <a:p>
            <a:pPr lvl="0"/>
            <a:r>
              <a:rPr b="1"/>
              <a:t>Die Statistik-Pille</a:t>
            </a:r>
            <a:r>
              <a:rPr/>
              <a:t>: Praktisches Beispiel eines Experimentaufbaus</a:t>
            </a:r>
          </a:p>
          <a:p>
            <a:pPr lvl="1"/>
            <a:r>
              <a:rPr/>
              <a:t>Testgruppe vs. Kontrollgruppe</a:t>
            </a:r>
          </a:p>
          <a:p>
            <a:pPr lvl="1"/>
            <a:r>
              <a:rPr/>
              <a:t>Blindtest vs. Doppelblindtest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t-Tests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Historischer Kontext und Entwicklung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Sealy Gosset und Guinness</a:t>
            </a:r>
            <a:r>
              <a:rPr/>
              <a:t>: Ein Statistiker in der Brauerei</a:t>
            </a:r>
          </a:p>
          <a:p>
            <a:pPr lvl="0"/>
            <a:r>
              <a:rPr b="1"/>
              <a:t>Warum “Student’s t-Test”?</a:t>
            </a:r>
            <a:r>
              <a:rPr/>
              <a:t>: Das Pseudonym hinter der Methode</a:t>
            </a:r>
          </a:p>
          <a:p>
            <a:pPr lvl="0"/>
            <a:r>
              <a:rPr b="1"/>
              <a:t>Entwicklung über die Zeit</a:t>
            </a:r>
            <a:r>
              <a:rPr/>
              <a:t>: Vom originalen t-Test zu modernen Varianten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Die t-Verteilung</a:t>
            </a:r>
            <a:r>
              <a:rPr/>
              <a:t>: Ähnlichkeit zur Normalverteilung mit dickeren “Schwänzen”</a:t>
            </a:r>
          </a:p>
          <a:p>
            <a:pPr lvl="0"/>
            <a:r>
              <a:rPr b="1"/>
              <a:t>Freiheitsgrade</a:t>
            </a:r>
            <a:r>
              <a:rPr/>
              <a:t>: Wie sie die Form der t-Verteilung beeinflussen</a:t>
            </a:r>
          </a:p>
          <a:p>
            <a:pPr lvl="0"/>
            <a:r>
              <a:rPr b="1"/>
              <a:t>Visualisierung unterschiedlicher t-Verteilungen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Vergleich von t-Verteilungen mit unterschiedlichen Freiheitsgraden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length.out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y_normal &lt;- </a:t>
            </a:r>
            <a:r>
              <a:rPr>
                <a:solidFill>
                  <a:srgbClr val="4758AB"/>
                </a:solidFill>
                <a:latin typeface="Courier"/>
              </a:rPr>
              <a:t>dnorm</a:t>
            </a:r>
            <a:r>
              <a:rPr>
                <a:solidFill>
                  <a:srgbClr val="003B4F"/>
                </a:solidFill>
                <a:latin typeface="Courier"/>
              </a:rPr>
              <a:t>(x)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y_t1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1 Freiheitsgrad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y_t5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5 Freiheitsgrade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y_t30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30 Freiheitsgrade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(x, y_normal, </a:t>
            </a:r>
            <a:r>
              <a:rPr>
                <a:solidFill>
                  <a:srgbClr val="657422"/>
                </a:solidFill>
                <a:latin typeface="Courier"/>
              </a:rPr>
              <a:t>type=</a:t>
            </a:r>
            <a:r>
              <a:rPr>
                <a:solidFill>
                  <a:srgbClr val="20794D"/>
                </a:solidFill>
                <a:latin typeface="Courier"/>
              </a:rPr>
              <a:t>"l"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"t-Verteilungen im Vergleich zur Normalverteilung"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"x"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ylab=</a:t>
            </a:r>
            <a:r>
              <a:rPr>
                <a:solidFill>
                  <a:srgbClr val="20794D"/>
                </a:solidFill>
                <a:latin typeface="Courier"/>
              </a:rPr>
              <a:t>"Wahrscheinlichkeitsdichte"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y_t1,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y_t5,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y_t30,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"green"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legend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"topright"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legend=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"Normalverteilung"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(df=1)"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(df=5)"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(df=30)"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"green"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Welch-Test</a:t>
                </a:r>
                <a:r>
                  <a:rPr/>
                  <a:t>: Variante für ungleiche Varianzen</a:t>
                </a:r>
              </a:p>
              <a:p>
                <a:pPr lvl="1"/>
                <a:r>
                  <a:rPr/>
                  <a:t>Anwendungsbeispiel: Wenn die Streuung in beiden Gruppen deutlich unterschiedlich ist</a:t>
                </a:r>
              </a:p>
              <a:p>
                <a:pPr lvl="1"/>
                <a:r>
                  <a:rPr/>
                  <a:t>Angepasste Freiheitsgrade</a:t>
                </a:r>
              </a:p>
            </p:txBody>
          </p:sp>
        </mc:Choice>
      </mc:AlternateContent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Hypothetischer Wert: 100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werte, </a:t>
            </a:r>
            <a:r>
              <a:rPr>
                <a:solidFill>
                  <a:srgbClr val="657422"/>
                </a:solidFill>
                <a:latin typeface="Courier"/>
              </a:rPr>
              <a:t>mu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Zweistichproben-t-Test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Unabhängige Gruppen, gleiche Varianzen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daten, </a:t>
            </a:r>
            <a:r>
              <a:rPr>
                <a:solidFill>
                  <a:srgbClr val="657422"/>
                </a:solidFill>
                <a:latin typeface="Courier"/>
              </a:rPr>
              <a:t>var.equal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Unabhängige Gruppen, ungleiche Varianzen (Welch-Test)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</a:p>
          <a:p>
            <a:pPr lvl="0"/>
            <a:r>
              <a:rPr b="1"/>
              <a:t>Gepaarter 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Verbundene Messungen (z.B. vorher-nachher)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nachher,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vorher, </a:t>
            </a:r>
            <a:r>
              <a:rPr>
                <a:solidFill>
                  <a:srgbClr val="657422"/>
                </a:solidFill>
                <a:latin typeface="Courier"/>
              </a:rPr>
              <a:t>paired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 für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Cohen’s d</a:t>
            </a:r>
            <a:r>
              <a:rPr/>
              <a:t>: Standardisierte Mittelwertdifferenz</a:t>
            </a:r>
          </a:p>
          <a:p>
            <a:pPr lvl="1"/>
            <a:r>
              <a:rPr/>
              <a:t>Kleine (d = 0.2), mittlere (d = 0.5) und große (d = 0.8) Effekte</a:t>
            </a:r>
          </a:p>
          <a:p>
            <a:pPr lvl="1"/>
            <a:r>
              <a:rPr/>
              <a:t>Berechnung in R:</a:t>
            </a:r>
          </a:p>
          <a:p>
            <a:pPr lvl="2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(effsize)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cohen.d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</a:p>
          <a:p>
            <a:pPr lvl="0"/>
            <a:r>
              <a:rPr b="1"/>
              <a:t>Hedges’ g</a:t>
            </a:r>
            <a:r>
              <a:rPr/>
              <a:t>: Korrektur für kleine Stichproben</a:t>
            </a:r>
          </a:p>
          <a:p>
            <a:pPr lvl="0"/>
            <a:r>
              <a:rPr b="1"/>
              <a:t>Bedeutung der Effektstärke</a:t>
            </a:r>
            <a:r>
              <a:rPr/>
              <a:t>: Praktische Relevanz vs. statistische Signifikanz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t-Test-Ergebnissen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Boxplots mit Signifikanzmarkierungen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werte,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stat_summary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fun =</a:t>
            </a:r>
            <a:r>
              <a:rPr>
                <a:solidFill>
                  <a:srgbClr val="003B4F"/>
                </a:solidFill>
                <a:latin typeface="Courier"/>
              </a:rPr>
              <a:t> mean, </a:t>
            </a:r>
            <a:r>
              <a:rPr>
                <a:solidFill>
                  <a:srgbClr val="657422"/>
                </a:solidFill>
                <a:latin typeface="Courier"/>
              </a:rPr>
              <a:t>geom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"point"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shape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Gruppenmittelwerte"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subtitle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"t-Test: p &lt; 0.05*"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Mittelwerte mit Konfidenzintervallen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(daten_summary,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mittelwert,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geom_bar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stat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"identity"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position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position_dodge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geom_errorbar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ymin =</a:t>
            </a:r>
            <a:r>
              <a:rPr>
                <a:solidFill>
                  <a:srgbClr val="003B4F"/>
                </a:solidFill>
                <a:latin typeface="Courier"/>
              </a:rPr>
              <a:t> mittelwert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ci, </a:t>
            </a:r>
            <a:r>
              <a:rPr>
                <a:solidFill>
                  <a:srgbClr val="657422"/>
                </a:solidFill>
                <a:latin typeface="Courier"/>
              </a:rPr>
              <a:t>ymax =</a:t>
            </a:r>
            <a:r>
              <a:rPr>
                <a:solidFill>
                  <a:srgbClr val="003B4F"/>
                </a:solidFill>
                <a:latin typeface="Courier"/>
              </a:rPr>
              <a:t> mittelwert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ci),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</a:t>
            </a:r>
            <a:r>
              <a:rPr>
                <a:solidFill>
                  <a:srgbClr val="657422"/>
                </a:solidFill>
                <a:latin typeface="Courier"/>
              </a:rPr>
              <a:t>width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position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position_dodge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</a:t>
            </a:r>
            <a:r>
              <a:rPr>
                <a:solidFill>
                  <a:srgbClr val="003B4F"/>
                </a:solidFill>
                <a:latin typeface="Courier"/>
              </a:rPr>
              <a:t>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"Mittelwerte mit 95%-Konfidenzintervallen"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Korrekte Interpretation des p-Werts</a:t>
            </a:r>
            <a:r>
              <a:rPr/>
              <a:t>: Häufige Fehlinterpretationen vermeiden</a:t>
            </a:r>
          </a:p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8: ANOVA und Umfragedesign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ANOVA-Grundlagen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Vom t-Test zur ANOVA</a:t>
                </a:r>
                <a:r>
                  <a:rPr/>
                  <a:t>: Natürliche Erweiterung für mehr als zwei Gruppen</a:t>
                </a:r>
              </a:p>
              <a:p>
                <a:pPr lvl="0"/>
                <a:r>
                  <a:rPr b="1"/>
                  <a:t>Varianzzerlegung</a:t>
                </a:r>
                <a:r>
                  <a:rPr/>
                  <a:t>: Zwischen- vs. Innerhalb-Gruppenvarianz</a:t>
                </a:r>
              </a:p>
              <a:p>
                <a:pPr lvl="0"/>
                <a:r>
                  <a:rPr b="1"/>
                  <a:t>F-Verteilung und F-Statistik</a:t>
                </a:r>
                <a:r>
                  <a:rPr/>
                  <a:t>: Verhältnis der Varianzen</a:t>
                </a:r>
              </a:p>
              <a:p>
                <a:pPr lvl="0"/>
                <a:r>
                  <a:rPr b="1"/>
                  <a:t>Grundformel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Varianz zwischen Gruppen</m:t>
                        </m:r>
                      </m:num>
                      <m:den>
                        <m:r>
                          <m:rPr>
                            <m:nor/>
                            <m:sty m:val="p"/>
                          </m:rPr>
                          <m:t>Varianz innerhalb Gruppen</m:t>
                        </m:r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Einfaktorielle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rPr/>
              <a:t>:</a:t>
            </a:r>
          </a:p>
          <a:p>
            <a:pPr lvl="1"/>
            <a:r>
              <a:rPr/>
              <a:t>Normalverteilung der Residuen</a:t>
            </a:r>
          </a:p>
          <a:p>
            <a:pPr lvl="1"/>
            <a:r>
              <a:rPr/>
              <a:t>Homoskedastizität (Varianzhomogenität)</a:t>
            </a:r>
          </a:p>
          <a:p>
            <a:pPr lvl="1"/>
            <a:r>
              <a:rPr/>
              <a:t>Unabhängigkeit der Beobachtungen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Einfaktorielle ANOVA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anova_result &lt;- </a:t>
            </a:r>
            <a:r>
              <a:rPr>
                <a:solidFill>
                  <a:srgbClr val="4758AB"/>
                </a:solidFill>
                <a:latin typeface="Courier"/>
              </a:rPr>
              <a:t>aov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(anova_result)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Post-hoc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Warum Post-hoc Tests?</a:t>
            </a:r>
            <a:r>
              <a:rPr/>
              <a:t>: ANOVA sagt nur, dass Unterschiede existieren</a:t>
            </a:r>
          </a:p>
          <a:p>
            <a:pPr lvl="0"/>
            <a:r>
              <a:rPr b="1"/>
              <a:t>Tukey’s HSD</a:t>
            </a:r>
            <a:r>
              <a:rPr/>
              <a:t>: Häufig verwendeter Test für alle paarweisen Vergleiche</a:t>
            </a:r>
          </a:p>
          <a:p>
            <a:pPr lvl="0"/>
            <a:r>
              <a:rPr b="1"/>
              <a:t>Bonferroni-Korrektur</a:t>
            </a:r>
            <a:r>
              <a:rPr/>
              <a:t>: Kontrolle des Alpha-Fehlers bei multiplen Vergleichen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Tukey's HSD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TukeyHSD</a:t>
            </a:r>
            <a:r>
              <a:rPr>
                <a:solidFill>
                  <a:srgbClr val="003B4F"/>
                </a:solidFill>
                <a:latin typeface="Courier"/>
              </a:rPr>
              <a:t>(anova_result)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Alternativ mit dem Paket 'multcomp'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(multcomp)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post_hoc &lt;- </a:t>
            </a:r>
            <a:r>
              <a:rPr>
                <a:solidFill>
                  <a:srgbClr val="4758AB"/>
                </a:solidFill>
                <a:latin typeface="Courier"/>
              </a:rPr>
              <a:t>glht</a:t>
            </a:r>
            <a:r>
              <a:rPr>
                <a:solidFill>
                  <a:srgbClr val="003B4F"/>
                </a:solidFill>
                <a:latin typeface="Courier"/>
              </a:rPr>
              <a:t>(anova_result, </a:t>
            </a:r>
            <a:r>
              <a:rPr>
                <a:solidFill>
                  <a:srgbClr val="657422"/>
                </a:solidFill>
                <a:latin typeface="Courier"/>
              </a:rPr>
              <a:t>linfct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mcp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"Tukey"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(post_hoc)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ANOVA-Ergebnissen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Boxplots mit Post-hoc-Informationen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werte,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 (ANOVA)"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subtitle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"F(2, 57) = 14.3, p &lt; 0.001"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Interaktionsplots (für mehrfaktorielle ANOVA)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Für mehrfaktorielle ANOVA</a:t>
            </a:r>
            <a:br/>
            <a:r>
              <a:rPr>
                <a:solidFill>
                  <a:srgbClr val="4758AB"/>
                </a:solidFill>
                <a:latin typeface="Courier"/>
              </a:rPr>
              <a:t>interaction.plot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faktor1,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faktor2,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werte,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mean, </a:t>
            </a:r>
            <a:r>
              <a:rPr>
                <a:solidFill>
                  <a:srgbClr val="657422"/>
                </a:solidFill>
                <a:latin typeface="Courier"/>
              </a:rPr>
              <a:t>xlab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"Faktor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"Mittelwert"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</a:t>
            </a:r>
            <a:r>
              <a:rPr>
                <a:solidFill>
                  <a:srgbClr val="657422"/>
                </a:solidFill>
                <a:latin typeface="Courier"/>
              </a:rPr>
              <a:t>trace.label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"Faktor 2"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Umfragen und 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Grundsätzliche Aspekte der Datenerhebung</a:t>
            </a:r>
          </a:p>
          <a:p>
            <a:pPr lvl="0"/>
            <a:r>
              <a:rPr b="1"/>
              <a:t>Primärdaten vs. Sekundärdaten</a:t>
            </a:r>
            <a:r>
              <a:rPr/>
              <a:t>: Vor- und Nachteile</a:t>
            </a:r>
          </a:p>
          <a:p>
            <a:pPr lvl="0"/>
            <a:r>
              <a:rPr b="1"/>
              <a:t>Quantitative vs. qualitative Forschung</a:t>
            </a:r>
            <a:r>
              <a:rPr/>
              <a:t>: Unterschiedliche Ansätze und Zielsetzungen</a:t>
            </a:r>
          </a:p>
          <a:p>
            <a:pPr lvl="0"/>
            <a:r>
              <a:rPr b="1"/>
              <a:t>Mixed Methods</a:t>
            </a:r>
            <a:r>
              <a:rPr/>
              <a:t>: Kombination verschiedener Ansätze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Umfragedesign</a:t>
            </a:r>
          </a:p>
          <a:p>
            <a:pPr lvl="0"/>
            <a:r>
              <a:rPr b="1"/>
              <a:t>Fragentypen</a:t>
            </a:r>
            <a:r>
              <a:rPr/>
              <a:t>:</a:t>
            </a:r>
          </a:p>
          <a:p>
            <a:pPr lvl="1"/>
            <a:r>
              <a:rPr/>
              <a:t>Offene vs. geschlossene Fragen</a:t>
            </a:r>
          </a:p>
          <a:p>
            <a:pPr lvl="1"/>
            <a:r>
              <a:rPr/>
              <a:t>Single-Choice vs. Multiple-Choice</a:t>
            </a:r>
          </a:p>
          <a:p>
            <a:pPr lvl="1"/>
            <a:r>
              <a:rPr/>
              <a:t>Likert-Skalen: Abstufungen und Best Practices</a:t>
            </a:r>
          </a:p>
          <a:p>
            <a:pPr lvl="0"/>
            <a:r>
              <a:rPr b="1"/>
              <a:t>Skalendesign</a:t>
            </a:r>
            <a:r>
              <a:rPr/>
              <a:t>:</a:t>
            </a:r>
          </a:p>
          <a:p>
            <a:pPr lvl="1"/>
            <a:r>
              <a:rPr/>
              <a:t>Balance: Gleiche Anzahl positiver und negativer Optionen</a:t>
            </a:r>
          </a:p>
          <a:p>
            <a:pPr lvl="1"/>
            <a:r>
              <a:rPr/>
              <a:t>Neutraloption: Ja oder nein?</a:t>
            </a:r>
          </a:p>
          <a:p>
            <a:pPr lvl="1"/>
            <a:r>
              <a:rPr/>
              <a:t>Skalenlänge: 5-, 7- oder 10-Punkt-Skalen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Typische Fehlerquellen und Verzerrungen</a:t>
            </a:r>
          </a:p>
          <a:p>
            <a:pPr lvl="0"/>
            <a:r>
              <a:rPr b="1"/>
              <a:t>Stichprobenverzerrung (Sampling Bias)</a:t>
            </a:r>
            <a:r>
              <a:rPr/>
              <a:t>:</a:t>
            </a:r>
          </a:p>
          <a:p>
            <a:pPr lvl="1"/>
            <a:r>
              <a:rPr/>
              <a:t>Convenience Sampling</a:t>
            </a:r>
          </a:p>
          <a:p>
            <a:pPr lvl="1"/>
            <a:r>
              <a:rPr/>
              <a:t>Self-Selection Bias</a:t>
            </a:r>
          </a:p>
          <a:p>
            <a:pPr lvl="1"/>
            <a:r>
              <a:rPr/>
              <a:t>Non-Response Bias</a:t>
            </a:r>
          </a:p>
          <a:p>
            <a:pPr lvl="0"/>
            <a:r>
              <a:rPr b="1"/>
              <a:t>Antwortverzerrungen</a:t>
            </a:r>
            <a:r>
              <a:rPr/>
              <a:t>:</a:t>
            </a:r>
          </a:p>
          <a:p>
            <a:pPr lvl="1"/>
            <a:r>
              <a:rPr/>
              <a:t>Social Desirability Bias</a:t>
            </a:r>
          </a:p>
          <a:p>
            <a:pPr lvl="1"/>
            <a:r>
              <a:rPr/>
              <a:t>Acquiescence Bias (Ja-Sage-Tendenz)</a:t>
            </a:r>
          </a:p>
          <a:p>
            <a:pPr lvl="1"/>
            <a:r>
              <a:rPr/>
              <a:t>Extremity Bias (Tendenz zu Extremantworten)</a:t>
            </a:r>
          </a:p>
          <a:p>
            <a:pPr lvl="1"/>
            <a:r>
              <a:rPr/>
              <a:t>Central Tendency Bias (Tendenz zur Mitte)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Fallbeispiele von Verzerrungen</a:t>
            </a:r>
          </a:p>
          <a:p>
            <a:pPr lvl="0"/>
            <a:r>
              <a:rPr b="1"/>
              <a:t>Survivorship Bias</a:t>
            </a:r>
            <a:r>
              <a:rPr/>
              <a:t>: Beobachtungen der “Überlebenden”</a:t>
            </a:r>
          </a:p>
          <a:p>
            <a:pPr lvl="0"/>
            <a:r>
              <a:rPr b="1"/>
              <a:t>Verzerrung durch fehlende Daten</a:t>
            </a:r>
            <a:r>
              <a:rPr/>
              <a:t>: Systematische vs. zufällige fehlende Werte</a:t>
            </a:r>
          </a:p>
          <a:p>
            <a:pPr lvl="0"/>
            <a:r>
              <a:rPr b="1"/>
              <a:t>Kulturelle Unterschiede in der Beantwortung</a:t>
            </a:r>
            <a:r>
              <a:rPr/>
              <a:t>: Internationale Studien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Praktische Tipps für bessere Umfragen</a:t>
            </a:r>
          </a:p>
          <a:p>
            <a:pPr lvl="0"/>
            <a:r>
              <a:rPr b="1"/>
              <a:t>Frageformulierung</a:t>
            </a:r>
            <a:r>
              <a:rPr/>
              <a:t>: Klar, präzise, neutral</a:t>
            </a:r>
          </a:p>
          <a:p>
            <a:pPr lvl="0"/>
            <a:r>
              <a:rPr b="1"/>
              <a:t>Umfragelänge</a:t>
            </a:r>
            <a:r>
              <a:rPr/>
              <a:t>: Ermüdung und Abbruchquoten</a:t>
            </a:r>
          </a:p>
          <a:p>
            <a:pPr lvl="0"/>
            <a:r>
              <a:rPr b="1"/>
              <a:t>Pretests durchführen</a:t>
            </a:r>
            <a:r>
              <a:rPr/>
              <a:t>: Frühe Probleme erkennen</a:t>
            </a:r>
          </a:p>
          <a:p>
            <a:pPr lvl="0"/>
            <a:r>
              <a:rPr b="1"/>
              <a:t>Datenqualitätsprüfung</a:t>
            </a:r>
            <a:r>
              <a:rPr/>
              <a:t>: Validierung während und nach der Erhebung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Online-Tools und Software</a:t>
            </a:r>
          </a:p>
          <a:p>
            <a:pPr lvl="0"/>
            <a:r>
              <a:rPr b="1"/>
              <a:t>Umfragetools</a:t>
            </a:r>
            <a:r>
              <a:rPr/>
              <a:t>: SurveyMonkey, Google Forms, LimeSurvey, Qualtrics</a:t>
            </a:r>
          </a:p>
          <a:p>
            <a:pPr lvl="0"/>
            <a:r>
              <a:rPr b="1"/>
              <a:t>Integration mit R</a:t>
            </a:r>
            <a:r>
              <a:rPr/>
              <a:t>: Datenimport und -analyse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9: Korrelationsanalyse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Grundkonzepte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Stärke und Richtung eines Zusammenhangs zwischen Variablen</a:t>
            </a:r>
          </a:p>
          <a:p>
            <a:pPr lvl="0"/>
            <a:r>
              <a:rPr b="1"/>
              <a:t>Unterschied zu Kausalität</a:t>
            </a:r>
            <a:r>
              <a:rPr/>
              <a:t>: Korrelation impliziert keine Ursache-Wirkungs-Beziehung</a:t>
            </a:r>
          </a:p>
          <a:p>
            <a:pPr lvl="0"/>
            <a:r>
              <a:rPr b="1"/>
              <a:t>Gemeinsame Varianz</a:t>
            </a:r>
            <a:r>
              <a:rPr/>
              <a:t>: Was der Korrelationskoeffizient wirklich misst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Kovarianz zur Korrelation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Kovarianz</a:t>
                </a:r>
                <a:r>
                  <a:rPr/>
                  <a:t>: Unstandarisiertes Maß für gemeinsame Variation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Cov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ff"/>
                        <m:supHide m:val="off"/>
                      </m:naryPr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n</m:t>
                        </m:r>
                      </m:sup>
                      <m:e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x</m:t>
                                </m:r>
                              </m:e>
                              <m:sub>
                                <m: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</m:d>
                      </m:e>
                    </m:nary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acc>
                          <m:accPr>
                            <m:chr m:val="‾"/>
                          </m:accPr>
                          <m:e>
                            <m:r>
                              <m:t>y</m:t>
                            </m:r>
                          </m:e>
                        </m:acc>
                      </m:e>
                    </m:d>
                  </m:oMath>
                </a14:m>
              </a:p>
              <a:p>
                <a:pPr lvl="0"/>
                <a:r>
                  <a:rPr b="1"/>
                  <a:t>Pearson-Korrelation</a:t>
                </a:r>
                <a:r>
                  <a:rPr/>
                  <a:t>: Standardisierte Kovarianz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Cov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</m:e>
                        </m:d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X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⋅</m:t>
                        </m:r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Y</m:t>
                            </m:r>
                          </m:sub>
                        </m:sSub>
                      </m:den>
                    </m:f>
                  </m:oMath>
                </a14:m>
              </a:p>
              <a:p>
                <a:pPr lvl="1"/>
                <a:r>
                  <a:rPr/>
                  <a:t>Wertebereich: -1 bis +1</a:t>
                </a:r>
              </a:p>
            </p:txBody>
          </p:sp>
        </mc:Choice>
      </mc:AlternateContent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Pearson-Korrelation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rPr/>
              <a:t>:</a:t>
            </a:r>
          </a:p>
          <a:p>
            <a:pPr lvl="1"/>
            <a:r>
              <a:rPr/>
              <a:t>Lineare Beziehung</a:t>
            </a:r>
          </a:p>
          <a:p>
            <a:pPr lvl="1"/>
            <a:r>
              <a:rPr/>
              <a:t>Normalverteilung der Variablen (für Hypothesentests)</a:t>
            </a:r>
          </a:p>
          <a:p>
            <a:pPr lvl="1"/>
            <a:r>
              <a:rPr/>
              <a:t>Keine Ausreißer (starker Einfluss auf r)</a:t>
            </a:r>
          </a:p>
          <a:p>
            <a:pPr lvl="0"/>
            <a:r>
              <a:rPr b="1"/>
              <a:t>Interpretation der Stärke</a:t>
            </a:r>
            <a:r>
              <a:rPr/>
              <a:t>:</a:t>
            </a:r>
          </a:p>
          <a:p>
            <a:pPr lvl="1"/>
            <a:r>
              <a:rPr/>
              <a:t>Schwach: |r| ≈ 0.1-0.3</a:t>
            </a:r>
          </a:p>
          <a:p>
            <a:pPr lvl="1"/>
            <a:r>
              <a:rPr/>
              <a:t>Mittel: |r| ≈ 0.3-0.5</a:t>
            </a:r>
          </a:p>
          <a:p>
            <a:pPr lvl="1"/>
            <a:r>
              <a:rPr/>
              <a:t>Stark: |r| &gt; 0.5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Pearson-Korrelation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y, </a:t>
            </a:r>
            <a:r>
              <a:rPr>
                <a:solidFill>
                  <a:srgbClr val="657422"/>
                </a:solidFill>
                <a:latin typeface="Courier"/>
              </a:rPr>
              <a:t>method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"pearson"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 Korrelationsmaße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Spearman-Rangkorrelation</a:t>
            </a:r>
            <a:r>
              <a:rPr/>
              <a:t>: Für ordinale Daten oder nicht-lineare monotone Beziehungen</a:t>
            </a:r>
          </a:p>
          <a:p>
            <a:pPr lvl="1"/>
            <a:r>
              <a:rPr/>
              <a:t>Formel: Pearson-Korrelation der rangtransformierten Daten</a:t>
            </a:r>
          </a:p>
          <a:p>
            <a:pPr lvl="1"/>
            <a:r>
              <a:rPr/>
              <a:t>Robuster gegenüber Ausreißern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"spearman")</a:t>
            </a:r>
          </a:p>
          <a:p>
            <a:pPr lvl="0"/>
            <a:r>
              <a:rPr b="1"/>
              <a:t>Kendall’s Tau</a:t>
            </a:r>
            <a:r>
              <a:rPr/>
              <a:t>: Alternative rangbasierte Korrelation</a:t>
            </a:r>
          </a:p>
          <a:p>
            <a:pPr lvl="1"/>
            <a:r>
              <a:rPr/>
              <a:t>Basiert auf konkordanten vs. diskordanten Paaren</a:t>
            </a:r>
          </a:p>
          <a:p>
            <a:pPr lvl="1"/>
            <a:r>
              <a:rPr/>
              <a:t>Robuster bei kleinen Stichproben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"kendall")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Korrelationen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Streudiagramme (Scatterplots)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y,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"Streudiagramm"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"Variable X"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"Variable Y"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abline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x),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Regressionslinie</a:t>
            </a:r>
          </a:p>
          <a:p>
            <a:pPr lvl="0"/>
            <a:r>
              <a:rPr b="1"/>
              <a:t>Korrelationsmatrizen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Einfache Korrelationsmatrix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</a:t>
            </a:r>
            <a:r>
              <a:rPr>
                <a:solidFill>
                  <a:srgbClr val="003B4F"/>
                </a:solidFill>
                <a:latin typeface="Courier"/>
              </a:rPr>
              <a:t>(daten[,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"var1"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"var2"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"var3"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"var4"</a:t>
            </a:r>
            <a:r>
              <a:rPr>
                <a:solidFill>
                  <a:srgbClr val="003B4F"/>
                </a:solidFill>
                <a:latin typeface="Courier"/>
              </a:rPr>
              <a:t>)])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 mit corrplot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(corrplot)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cor</a:t>
            </a:r>
            <a:r>
              <a:rPr>
                <a:solidFill>
                  <a:srgbClr val="003B4F"/>
                </a:solidFill>
                <a:latin typeface="Courier"/>
              </a:rPr>
              <a:t>(daten[,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"var1"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"var2"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"var3"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"var4"</a:t>
            </a:r>
            <a:r>
              <a:rPr>
                <a:solidFill>
                  <a:srgbClr val="003B4F"/>
                </a:solidFill>
                <a:latin typeface="Courier"/>
              </a:rPr>
              <a:t>)]),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657422"/>
                </a:solidFill>
                <a:latin typeface="Courier"/>
              </a:rPr>
              <a:t>method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"circle"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"upper"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657422"/>
                </a:solidFill>
                <a:latin typeface="Courier"/>
              </a:rPr>
              <a:t>addCoef.col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number.cex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0.7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Fallstricke und Fehlinterpretationen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Scheinkorrelationen</a:t>
            </a:r>
            <a:r>
              <a:rPr/>
              <a:t>: Effekt von Drittvariablen</a:t>
            </a:r>
          </a:p>
          <a:p>
            <a:pPr lvl="0"/>
            <a:r>
              <a:rPr b="1"/>
              <a:t>Nichtlineare Beziehungen</a:t>
            </a:r>
            <a:r>
              <a:rPr/>
              <a:t>: Wenn r = 0 trotz starkem Zusammenhang</a:t>
            </a:r>
          </a:p>
          <a:p>
            <a:pPr lvl="0"/>
            <a:r>
              <a:rPr b="1"/>
              <a:t>Aggregationsprobleme</a:t>
            </a:r>
            <a:r>
              <a:rPr/>
              <a:t>: Simpson’s Paradoxon</a:t>
            </a:r>
          </a:p>
          <a:p>
            <a:pPr lvl="0"/>
            <a:r>
              <a:rPr b="1"/>
              <a:t>Extremwerte und Ausreißer</a:t>
            </a:r>
            <a:r>
              <a:rPr/>
              <a:t>: Starker Einfluss auf die Korrelation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Konsistenz zwischen verschiedenen Beurteilern</a:t>
            </a:r>
          </a:p>
          <a:p>
            <a:pPr lvl="0"/>
            <a:r>
              <a:rPr b="1"/>
              <a:t>Anwendungsbereiche</a:t>
            </a:r>
            <a:r>
              <a:rPr/>
              <a:t>: Subjektive Bewertungen, medizinische Diagnosen, Content-Analysen</a:t>
            </a:r>
          </a:p>
          <a:p>
            <a:pPr lvl="0"/>
            <a:r>
              <a:rPr b="1"/>
              <a:t>Maße für kategoriale Daten</a:t>
            </a:r>
            <a:r>
              <a:rPr/>
              <a:t>:</a:t>
            </a:r>
          </a:p>
          <a:p>
            <a:pPr lvl="1"/>
            <a:r>
              <a:rPr/>
              <a:t>Cohen’s Kappa (zwei Rater)</a:t>
            </a:r>
          </a:p>
          <a:p>
            <a:pPr lvl="1"/>
            <a:r>
              <a:rPr/>
              <a:t>Fleiss’ Kappa (mehr als zwei Rater)</a:t>
            </a:r>
          </a:p>
          <a:p>
            <a:pPr lvl="0"/>
            <a:r>
              <a:rPr b="1"/>
              <a:t>Maße für kontinuierliche Daten</a:t>
            </a:r>
            <a:r>
              <a:rPr/>
              <a:t>:</a:t>
            </a:r>
          </a:p>
          <a:p>
            <a:pPr lvl="1"/>
            <a:r>
              <a:rPr/>
              <a:t>Intraclass Correlation Coefficient (ICC)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Cohen’s Kappa für zwei Rater</a:t>
            </a:r>
          </a:p>
          <a:p>
            <a:pPr lvl="1" indent="0" marL="342900">
              <a:buNone/>
            </a:pPr>
            <a:r>
              <a:rPr/>
              <a:t>library(irr) kappa2(ratings[, c(“rater1”, “rater2”)])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ICC für kontinuierliche Bewertungen</a:t>
            </a:r>
          </a:p>
          <a:p>
            <a:pPr lvl="1" indent="0" marL="342900">
              <a:buNone/>
            </a:pPr>
            <a:r>
              <a:rPr/>
              <a:t>icc(ratings[, c(“rater1”, “rater2”, “rater3”)])</a:t>
            </a:r>
          </a:p>
          <a:p>
            <a:pPr lvl="0"/>
            <a:r>
              <a:rPr b="1"/>
              <a:t>Interpretation</a:t>
            </a:r>
            <a:r>
              <a:rPr/>
              <a:t>: Abstufungen von “schlecht” bis “ausgezeichnet”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10: Einfache Lineare Regression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Korrelation zur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Unterschied</a:t>
            </a:r>
            <a:r>
              <a:rPr/>
              <a:t>: Korrelation beschreibt Zusammenhang, Regression ermöglicht Vorhersagen</a:t>
            </a:r>
          </a:p>
          <a:p>
            <a:pPr lvl="0"/>
            <a:r>
              <a:rPr b="1"/>
              <a:t>Abhängige vs. unabhängige Variable</a:t>
            </a:r>
            <a:r>
              <a:rPr/>
              <a:t>: Y als Funktion von X</a:t>
            </a:r>
          </a:p>
          <a:p>
            <a:pPr lvl="0"/>
            <a:r>
              <a:rPr b="1"/>
              <a:t>Lineare Beziehung</a:t>
            </a:r>
            <a:r>
              <a:rPr/>
              <a:t>: Modellierung durch eine Gerade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lineare Regressionsmodell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  <m:r>
                      <m:rPr>
                        <m:sty m:val="p"/>
                      </m:rPr>
                      <m:t>+</m:t>
                    </m:r>
                    <m:r>
                      <m:t>ε</m:t>
                    </m:r>
                  </m:oMath>
                </a14:m>
              </a:p>
              <a:p>
                <a:pPr lvl="0"/>
                <a:r>
                  <a:rPr b="1"/>
                  <a:t>Parameter</a:t>
                </a:r>
                <a:r>
                  <a:rPr/>
                  <a:t>:</a:t>
                </a:r>
              </a:p>
              <a:p>
                <a:pPr lvl="1"/>
                <a:r>
                  <a:rPr/>
                  <a:t>Achsenabschnitt (Intercept)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: Wert von Y, wenn X = 0</a:t>
                </a:r>
              </a:p>
              <a:p>
                <a:pPr lvl="1"/>
                <a:r>
                  <a:rPr/>
                  <a:t>Steigung (Slope)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: Änderung in Y bei Erhöhung von X um eine Einheit</a:t>
                </a:r>
              </a:p>
              <a:p>
                <a:pPr lvl="1"/>
                <a:r>
                  <a:rPr/>
                  <a:t>Fehlerterm </a:t>
                </a:r>
                <a14:m>
                  <m:oMath xmlns:m="http://schemas.openxmlformats.org/officeDocument/2006/math">
                    <m:r>
                      <m:t>ε</m:t>
                    </m:r>
                  </m:oMath>
                </a14:m>
                <a:r>
                  <a:rPr/>
                  <a:t>: Zufällige Abweichung (normalverteilt mit Mittelwert 0)</a:t>
                </a:r>
              </a:p>
              <a:p>
                <a:pPr lvl="0"/>
                <a:r>
                  <a:rPr b="1"/>
                  <a:t>Kleinstquadrateschätzung</a:t>
                </a:r>
                <a:r>
                  <a:rPr/>
                  <a:t>: Minimierung der quadrierten Residuen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 lineare Regression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Modell erstellen</a:t>
            </a:r>
          </a:p>
          <a:p>
            <a:pPr lvl="1" indent="0" marL="342900">
              <a:buNone/>
            </a:pPr>
            <a:r>
              <a:rPr/>
              <a:t>model &lt;- lm(y ~ x, data = daten)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Zusammenfassung anzeigen</a:t>
            </a:r>
          </a:p>
          <a:p>
            <a:pPr lvl="1" indent="0" marL="342900">
              <a:buNone/>
            </a:pPr>
            <a:r>
              <a:rPr/>
              <a:t>summary(model)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Diagnostische Plots</a:t>
            </a:r>
          </a:p>
          <a:p>
            <a:pPr lvl="1" indent="0" marL="342900">
              <a:buNone/>
            </a:pPr>
            <a:r>
              <a:rPr/>
              <a:t>par(mfrow = c(2, 2)) plot(model)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Regressionskoeffizienten</a:t>
            </a:r>
            <a:r>
              <a:rPr/>
              <a:t>: Bedeutung von Intercept und Slope</a:t>
            </a:r>
          </a:p>
          <a:p>
            <a:pPr lvl="0"/>
            <a:r>
              <a:rPr b="1"/>
              <a:t>Standardfehler der Koeffizienten</a:t>
            </a:r>
            <a:r>
              <a:rPr/>
              <a:t>: Präzision der Schätzung</a:t>
            </a:r>
          </a:p>
          <a:p>
            <a:pPr lvl="0"/>
            <a:r>
              <a:rPr b="1"/>
              <a:t>t-Werte und p-Werte</a:t>
            </a:r>
            <a:r>
              <a:rPr/>
              <a:t>: Signifikanz der Koeffizienten</a:t>
            </a:r>
          </a:p>
          <a:p>
            <a:pPr lvl="0"/>
            <a:r>
              <a:rPr b="1"/>
              <a:t>R²</a:t>
            </a:r>
            <a:r>
              <a:rPr/>
              <a:t>: Erklärte Varianz bzw. Bestimmtheitsmaß</a:t>
            </a:r>
          </a:p>
          <a:p>
            <a:pPr lvl="1"/>
            <a:r>
              <a:rPr/>
              <a:t>Interpretation: Anteil der Varianz in Y, der durch X erklärt wird</a:t>
            </a:r>
          </a:p>
          <a:p>
            <a:pPr lvl="1"/>
            <a:r>
              <a:rPr/>
              <a:t>Adjustiertes R²: Korrektur für die Anzahl der Prädiktoren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und Diagnostik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Linearität</a:t>
            </a:r>
            <a:r>
              <a:rPr/>
              <a:t>: Beziehung sollte linear sein</a:t>
            </a:r>
          </a:p>
          <a:p>
            <a:pPr lvl="0"/>
            <a:r>
              <a:rPr b="1"/>
              <a:t>Normalverteilung der Residuen</a:t>
            </a:r>
            <a:r>
              <a:rPr/>
              <a:t>: QQ-Plot zur Überprüfung</a:t>
            </a:r>
          </a:p>
          <a:p>
            <a:pPr lvl="0"/>
            <a:r>
              <a:rPr b="1"/>
              <a:t>Homoskedastizität</a:t>
            </a:r>
            <a:r>
              <a:rPr/>
              <a:t>: Konstante Varianz der Residuen</a:t>
            </a:r>
          </a:p>
          <a:p>
            <a:pPr lvl="0"/>
            <a:r>
              <a:rPr b="1"/>
              <a:t>Unabhängigkeit der Beobachtungen</a:t>
            </a:r>
            <a:r>
              <a:rPr/>
              <a:t>: Keine Autokorrelation</a:t>
            </a:r>
          </a:p>
          <a:p>
            <a:pPr lvl="0"/>
            <a:r>
              <a:rPr b="1"/>
              <a:t>Ausreißer und einflussreiche Beobachtungen</a:t>
            </a:r>
            <a:r>
              <a:rPr/>
              <a:t>: Cook’s Distance, Leverage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Regressionsmodellen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Streudiagramm mit Regressionslinie</a:t>
            </a:r>
            <a:r>
              <a:rPr/>
              <a:t>:</a:t>
            </a:r>
          </a:p>
          <a:p>
            <a:pPr lvl="1" indent="0" marL="342900">
              <a:buNone/>
            </a:pPr>
            <a:r>
              <a:rPr/>
              <a:t>library(ggplot2) ggplot(daten, aes(x = x, y = y)) + geom_point() + geom_smooth(method = “lm”, se = TRUE) + theme_minimal() + labs(title = “Lineare Regression”, subtitle = paste(“R² =”, round(summary(model)$r.squared, 3)))</a:t>
            </a:r>
          </a:p>
          <a:p>
            <a:pPr lvl="0"/>
            <a:r>
              <a:rPr b="1"/>
              <a:t>Residuenplots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Residuen gegen vorhergesagte Werte</a:t>
            </a:r>
          </a:p>
          <a:p>
            <a:pPr lvl="1" indent="0" marL="342900">
              <a:buNone/>
            </a:pPr>
            <a:r>
              <a:rPr/>
              <a:t>ggplot(data.frame(fitted = fitted(model), residuals = residuals(model)), aes(x = fitted, y = residuals)) + geom_point() + geom_hline(yintercept = 0, linetype = “dashed”, color = “red”) + theme_minimal() + labs(title = “Residuen vs. vorhergesagte Werte”)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Fairer Preis für gebrauchte Artikel</a:t>
            </a:r>
            <a:r>
              <a:rPr/>
              <a:t>: Preisvorhersage basierend auf Alter, Zustand, etc.</a:t>
            </a:r>
          </a:p>
          <a:p>
            <a:pPr lvl="0"/>
            <a:r>
              <a:rPr b="1"/>
              <a:t>Verkaufsprognosen</a:t>
            </a:r>
            <a:r>
              <a:rPr/>
              <a:t>: Vorhersage des Umsatzes basierend auf Werbeausgaben</a:t>
            </a:r>
          </a:p>
          <a:p>
            <a:pPr lvl="0"/>
            <a:r>
              <a:rPr b="1"/>
              <a:t>Biometrische Zusammenhänge</a:t>
            </a:r>
            <a:r>
              <a:rPr/>
              <a:t>: z.B. Zusammenhang zwischen Größe und Gewicht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Transformation nicht-linearer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Logarithmische Transformation</a:t>
            </a:r>
            <a:r>
              <a:rPr/>
              <a:t>: Für exponentielle Beziehungen</a:t>
            </a:r>
          </a:p>
          <a:p>
            <a:pPr lvl="0"/>
            <a:r>
              <a:rPr b="1"/>
              <a:t>Quadratische Transformation</a:t>
            </a:r>
            <a:r>
              <a:rPr/>
              <a:t>: Für U-förmige Beziehungen</a:t>
            </a:r>
          </a:p>
          <a:p>
            <a:pPr lvl="0"/>
            <a:r>
              <a:rPr b="1"/>
              <a:t>Box-Cox-Transformation</a:t>
            </a:r>
            <a:r>
              <a:rPr/>
              <a:t>: Systematische Suche nach optimaler Transformation</a:t>
            </a:r>
          </a:p>
          <a:p>
            <a:pPr lvl="0"/>
            <a:r>
              <a:rPr b="1"/>
              <a:t>Beispiel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Log-Transformation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model_log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log</a:t>
            </a:r>
            <a:r>
              <a:rPr>
                <a:solidFill>
                  <a:srgbClr val="003B4F"/>
                </a:solidFill>
                <a:latin typeface="Courier"/>
              </a:rPr>
              <a:t>(y)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Quadratische 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model_quad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(y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I</a:t>
            </a:r>
            <a:r>
              <a:rPr>
                <a:solidFill>
                  <a:srgbClr val="003B4F"/>
                </a:solidFill>
                <a:latin typeface="Courier"/>
              </a:rPr>
              <a:t>(x</a:t>
            </a:r>
            <a:r>
              <a:rPr>
                <a:solidFill>
                  <a:srgbClr val="5E5E5E"/>
                </a:solidFill>
                <a:latin typeface="Courier"/>
              </a:rPr>
              <a:t>^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Vergleich der Modelle mittels AIC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AIC</a:t>
            </a:r>
            <a:r>
              <a:rPr>
                <a:solidFill>
                  <a:srgbClr val="003B4F"/>
                </a:solidFill>
                <a:latin typeface="Courier"/>
              </a:rPr>
              <a:t>(model, model_log, model_quad)</a:t>
            </a:r>
          </a:p>
        </p:txBody>
      </p:sp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Logistische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Unterschied zur linearen Regression</a:t>
                </a:r>
                <a:r>
                  <a:rPr/>
                  <a:t>: Binäre abhängige Variable</a:t>
                </a:r>
              </a:p>
              <a:p>
                <a:pPr lvl="0"/>
                <a:r>
                  <a:rPr b="1"/>
                  <a:t>Logit-Funktion</a:t>
                </a:r>
                <a:r>
                  <a:rPr/>
                  <a:t>: Transformation von Wahrscheinlichkeiten in Log-Odds</a:t>
                </a:r>
              </a:p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log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f>
                          <m:fPr>
                            <m:type m:val="bar"/>
                          </m:fPr>
                          <m:num>
                            <m:r>
                              <m:t>p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p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Interpretation</a:t>
                </a:r>
                <a:r>
                  <a:rPr/>
                  <a:t>: Odds Ratios statt direkter Effekte</a:t>
                </a:r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der logistischen Regression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Modellschätzung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Logistische Regression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logit_model &lt;- </a:t>
            </a:r>
            <a:r>
              <a:rPr>
                <a:solidFill>
                  <a:srgbClr val="4758AB"/>
                </a:solidFill>
                <a:latin typeface="Courier"/>
              </a:rPr>
              <a:t>glm</a:t>
            </a:r>
            <a:r>
              <a:rPr>
                <a:solidFill>
                  <a:srgbClr val="003B4F"/>
                </a:solidFill>
                <a:latin typeface="Courier"/>
              </a:rPr>
              <a:t>(erfolg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daten, </a:t>
            </a:r>
            <a:r>
              <a:rPr>
                <a:solidFill>
                  <a:srgbClr val="657422"/>
                </a:solidFill>
                <a:latin typeface="Courier"/>
              </a:rPr>
              <a:t>family =</a:t>
            </a:r>
            <a:r>
              <a:rPr>
                <a:solidFill>
                  <a:srgbClr val="003B4F"/>
                </a:solidFill>
                <a:latin typeface="Courier"/>
              </a:rPr>
              <a:t> binomial)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(logit_model)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Odds Ratios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exp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coef</a:t>
            </a:r>
            <a:r>
              <a:rPr>
                <a:solidFill>
                  <a:srgbClr val="003B4F"/>
                </a:solidFill>
                <a:latin typeface="Courier"/>
              </a:rPr>
              <a:t>(logit_model))</a:t>
            </a:r>
          </a:p>
          <a:p>
            <a:pPr lvl="0"/>
            <a:r>
              <a:rPr b="1"/>
              <a:t>Vorhersagen und Evaluation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Wahrscheinlichkeiten vorhersagen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pred_probs &lt;- </a:t>
            </a:r>
            <a:r>
              <a:rPr>
                <a:solidFill>
                  <a:srgbClr val="4758AB"/>
                </a:solidFill>
                <a:latin typeface="Courier"/>
              </a:rPr>
              <a:t>predict</a:t>
            </a:r>
            <a:r>
              <a:rPr>
                <a:solidFill>
                  <a:srgbClr val="003B4F"/>
                </a:solidFill>
                <a:latin typeface="Courier"/>
              </a:rPr>
              <a:t>(logit_model,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"response"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ROC-Kurve und AUC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(pROC)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roc_curve &lt;- </a:t>
            </a:r>
            <a:r>
              <a:rPr>
                <a:solidFill>
                  <a:srgbClr val="4758AB"/>
                </a:solidFill>
                <a:latin typeface="Courier"/>
              </a:rPr>
              <a:t>roc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erfolg, pred_probs)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auc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</a:p>
        </p:txBody>
      </p:sp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Anwendungsbeispiele für 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Vorhersage von Krankheitsrisiken</a:t>
            </a:r>
          </a:p>
          <a:p>
            <a:pPr lvl="0"/>
            <a:r>
              <a:rPr b="1"/>
              <a:t>Marketing</a:t>
            </a:r>
            <a:r>
              <a:rPr/>
              <a:t>: Conversion-Wahrscheinlichkeit von Kunden</a:t>
            </a:r>
          </a:p>
          <a:p>
            <a:pPr lvl="0"/>
            <a:r>
              <a:rPr b="1"/>
              <a:t>Kreditwesen</a:t>
            </a:r>
            <a:r>
              <a:rPr/>
              <a:t>: Ausfallwahrscheinlichkeit bei Krediten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11: Chi-Quadrat-Test &amp; Kategoriale Daten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 Nominal- und Ordinalskalen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Grundprinzip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</a:t>
                </a:r>
              </a:p>
              <a:p>
                <a:pPr lvl="1"/>
                <a:r>
                  <a:rPr/>
                  <a:t>E: erwartete Häufigkeit</a:t>
                </a:r>
              </a:p>
              <a:p>
                <a:pPr lvl="0"/>
                <a:r>
                  <a:rPr b="1"/>
                  <a:t>Freiheitsgrade</a:t>
                </a:r>
                <a:r>
                  <a:rPr/>
                  <a:t>: (Zeilen - 1) × (Spalten - 1)</a:t>
                </a:r>
              </a:p>
            </p:txBody>
          </p:sp>
        </mc:Choice>
      </mc:AlternateContent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Anpassungstest (Goodness-of-Fit)</a:t>
            </a:r>
            <a:r>
              <a:rPr/>
              <a:t>: Vergleich mit theoretischer Verteilung</a:t>
            </a:r>
          </a:p>
          <a:p>
            <a:pPr lvl="1"/>
            <a:r>
              <a:rPr/>
              <a:t>Anwendung: Prüfung, ob Würfel fair ist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chisq.test(observed, p = expected_prob)</a:t>
            </a:r>
          </a:p>
          <a:p>
            <a:pPr lvl="0"/>
            <a:r>
              <a:rPr b="1"/>
              <a:t>Unabhängigkeitstest</a:t>
            </a:r>
            <a:r>
              <a:rPr/>
              <a:t>: Zusammenhang zwischen zwei kategorialen Variablen</a:t>
            </a:r>
          </a:p>
          <a:p>
            <a:pPr lvl="1"/>
            <a:r>
              <a:rPr/>
              <a:t>Anwendung: Zusammenhang zwischen Geschlecht und Studienfach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chisq.test(table(daten$var1, daten$var2))</a:t>
            </a:r>
          </a:p>
          <a:p>
            <a:pPr lvl="0"/>
            <a:r>
              <a:rPr b="1"/>
              <a:t>Homogenitätstest</a:t>
            </a:r>
            <a:r>
              <a:rPr/>
              <a:t>: Vergleich von Verteilungen in verschiedenen Gruppen</a:t>
            </a:r>
          </a:p>
          <a:p>
            <a:pPr lvl="1"/>
            <a:r>
              <a:rPr/>
              <a:t>Anwendung: Gleiche Verteilung einer Variablen in verschiedenen Populationen</a:t>
            </a:r>
          </a:p>
          <a:p>
            <a:pPr lvl="1"/>
            <a:r>
              <a:rPr/>
              <a:t>R-Code: ähnlich zum Unabhängigkeitstest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Unabhängigkeit der Beobachtungen</a:t>
            </a:r>
            <a:r>
              <a:rPr/>
              <a:t>: Keine wiederholten Messungen</a:t>
            </a:r>
          </a:p>
          <a:p>
            <a:pPr lvl="0"/>
            <a:r>
              <a:rPr b="1"/>
              <a:t>Erwartete Häufigkeiten</a:t>
            </a:r>
            <a:r>
              <a:rPr/>
              <a:t>: Idealerweise &gt; 5 in jeder Zelle</a:t>
            </a:r>
          </a:p>
          <a:p>
            <a:pPr lvl="0"/>
            <a:r>
              <a:rPr b="1"/>
              <a:t>Alternativen bei Verletzung der Voraussetzungen</a:t>
            </a:r>
            <a:r>
              <a:rPr/>
              <a:t>:</a:t>
            </a:r>
          </a:p>
          <a:p>
            <a:pPr lvl="1"/>
            <a:r>
              <a:rPr/>
              <a:t>Fisher’s Exakter Test: Für kleine Stichproben</a:t>
            </a:r>
          </a:p>
          <a:p>
            <a:pPr lvl="1"/>
            <a:r>
              <a:rPr/>
              <a:t>Yates-Korrektur: Für 2×2-Tabellen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Einfacher Chi-Quadrat-Test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Kontingenztabelle erstellen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kontingenztabelle &lt;- 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kategorie1,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Chi-Quadrat-Test durchführen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(kontingenztabelle)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Residuen anzeigen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residuals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 für Chi-Quadrat-Tests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Phi-Koeffizient</a:t>
                </a:r>
                <a:r>
                  <a:rPr/>
                  <a:t>: Für 2×2-Tabellen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ϕ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sqrt(chi_test$statistic / sum(kontingenztabelle))</a:t>
                </a:r>
              </a:p>
              <a:p>
                <a:pPr lvl="0"/>
                <a:r>
                  <a:rPr b="1"/>
                  <a:t>Cramér’s V</a:t>
                </a:r>
                <a:r>
                  <a:rPr/>
                  <a:t>: Für größere 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V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×</m:t>
                            </m:r>
                            <m:r>
                              <m:rPr>
                                <m:sty m:val="p"/>
                              </m:rPr>
                              <m:t>min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library(vcd); assocstats(kontingenztabelle)</a:t>
                </a:r>
              </a:p>
            </p:txBody>
          </p:sp>
        </mc:Choice>
      </mc:AlternateContent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Balkendiagramme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beside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legend.text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"lightblue"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"salmon"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/>
            <a:r>
              <a:rPr b="1"/>
              <a:t>Mosaikplots</a:t>
            </a:r>
            <a:r>
              <a:rPr/>
              <a:t>: Visualisierung von Kontingenztabellen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(vcd)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mosaic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shade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legend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labeling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labeling_border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rot_labels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)))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Marktforschung</a:t>
            </a:r>
            <a:r>
              <a:rPr/>
              <a:t>: Zusammenhänge zwischen demografischen Merkmalen und Kaufverhalten</a:t>
            </a:r>
          </a:p>
          <a:p>
            <a:pPr lvl="0"/>
            <a:r>
              <a:rPr b="1"/>
              <a:t>Medizin</a:t>
            </a:r>
            <a:r>
              <a:rPr/>
              <a:t>: Zusammenhänge zwischen Risikofaktoren und Krankheiten</a:t>
            </a:r>
          </a:p>
          <a:p>
            <a:pPr lvl="0"/>
            <a:r>
              <a:rPr b="1"/>
              <a:t>Sozialforschung</a:t>
            </a:r>
            <a:r>
              <a:rPr/>
              <a:t>: Analyse von Umfrageergebnissen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Tests für kategoriale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McNemar-Test</a:t>
            </a:r>
            <a:r>
              <a:rPr/>
              <a:t>: Für abhängige Stichproben (vor-nach-Vergleich)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mcnemar.test(table(vor, nach))</a:t>
            </a:r>
          </a:p>
          <a:p>
            <a:pPr lvl="0"/>
            <a:r>
              <a:rPr b="1"/>
              <a:t>Cochran-Mantel-Haenszel-Test</a:t>
            </a:r>
            <a:r>
              <a:rPr/>
              <a:t>: Für stratifizierte Tabellen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mantelhaen.test(x)</a:t>
            </a:r>
          </a:p>
          <a:p>
            <a:pPr lvl="0"/>
            <a:r>
              <a:rPr b="1"/>
              <a:t>Loglineare Modelle</a:t>
            </a:r>
            <a:r>
              <a:rPr/>
              <a:t>: Für komplexe Zusammenhänge in mehrdimensionalen Tabellen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glm(count ~ var1 * var2, family = poisson, data = daten)</a:t>
            </a:r>
          </a:p>
        </p:txBody>
      </p:sp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Analyse mit regulären Ausdrücken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Grundlegende reguläre Ausdrücke in R</a:t>
            </a:r>
            <a:r>
              <a:rPr/>
              <a:t>:</a:t>
            </a:r>
          </a:p>
          <a:p>
            <a:pPr lvl="1"/>
            <a:r>
              <a:rPr>
                <a:latin typeface="Courier"/>
              </a:rPr>
              <a:t>^</a:t>
            </a:r>
            <a:r>
              <a:rPr/>
              <a:t> (Anfang), `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12: Abschluss und Ausblick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Zusammenfassung der wichtigsten Konzepte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Deskriptive Statistik</a:t>
            </a:r>
            <a:r>
              <a:rPr/>
              <a:t>: Kennzahlen, Verteilungen, Visualisierung</a:t>
            </a:r>
          </a:p>
          <a:p>
            <a:pPr lvl="0"/>
            <a:r>
              <a:rPr b="1"/>
              <a:t>Inferenzstatistik</a:t>
            </a:r>
            <a:r>
              <a:rPr/>
              <a:t>: Stichproben, Hypothesentests, Konfidenzintervalle</a:t>
            </a:r>
          </a:p>
          <a:p>
            <a:pPr lvl="0"/>
            <a:r>
              <a:rPr b="1"/>
              <a:t>Korrelation und Regression</a:t>
            </a:r>
            <a:r>
              <a:rPr/>
              <a:t>: Zusammenhänge und Vorhersagen</a:t>
            </a:r>
          </a:p>
          <a:p>
            <a:pPr lvl="0"/>
            <a:r>
              <a:rPr b="1"/>
              <a:t>Kategoriale Datenanalyse</a:t>
            </a:r>
            <a:r>
              <a:rPr/>
              <a:t>: Chi-Quadrat-Tests und Kontingenztabellen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Integration der Methoden an praktischen Beispielen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Fallstudie</a:t>
            </a:r>
            <a:r>
              <a:rPr/>
              <a:t>: Durchführung einer vollständigen Datenanalyse</a:t>
            </a:r>
          </a:p>
          <a:p>
            <a:pPr lvl="1" indent="-342900" marL="685800">
              <a:buAutoNum type="arabicPeriod"/>
            </a:pPr>
            <a:r>
              <a:rPr/>
              <a:t>Datenimport und -bereinigung</a:t>
            </a:r>
          </a:p>
          <a:p>
            <a:pPr lvl="1" indent="-342900" marL="685800">
              <a:buAutoNum type="arabicPeriod"/>
            </a:pPr>
            <a:r>
              <a:rPr/>
              <a:t>Explorative Datenanalyse</a:t>
            </a:r>
          </a:p>
          <a:p>
            <a:pPr lvl="1" indent="-342900" marL="685800">
              <a:buAutoNum type="arabicPeriod"/>
            </a:pPr>
            <a:r>
              <a:rPr/>
              <a:t>Hypothesenbildung</a:t>
            </a:r>
          </a:p>
          <a:p>
            <a:pPr lvl="1" indent="-342900" marL="685800">
              <a:buAutoNum type="arabicPeriod"/>
            </a:pPr>
            <a:r>
              <a:rPr/>
              <a:t>Statistische Tests</a:t>
            </a:r>
          </a:p>
          <a:p>
            <a:pPr lvl="1" indent="-342900" marL="685800">
              <a:buAutoNum type="arabicPeriod"/>
            </a:pPr>
            <a:r>
              <a:rPr/>
              <a:t>Modellierung (Regression)</a:t>
            </a:r>
          </a:p>
          <a:p>
            <a:pPr lvl="1" indent="-342900" marL="685800">
              <a:buAutoNum type="arabicPeriod"/>
            </a:pPr>
            <a:r>
              <a:rPr/>
              <a:t>Interpretation und Berichterstattung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Bewertungskriterien für die Hausarbeit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Datenauswahl und -aufbereitung</a:t>
            </a:r>
            <a:r>
              <a:rPr/>
              <a:t>: Sinnvolle Auswahl, korrekte Aufbereitung</a:t>
            </a:r>
          </a:p>
          <a:p>
            <a:pPr lvl="0"/>
            <a:r>
              <a:rPr b="1"/>
              <a:t>Methodik</a:t>
            </a:r>
            <a:r>
              <a:rPr/>
              <a:t>: Angemessene Auswahl und korrekte Anwendung statistischer Verfahren</a:t>
            </a:r>
          </a:p>
          <a:p>
            <a:pPr lvl="0"/>
            <a:r>
              <a:rPr b="1"/>
              <a:t>Visualisierung</a:t>
            </a:r>
            <a:r>
              <a:rPr/>
              <a:t>: Informative, korrekte und ästhetisch ansprechende Grafiken</a:t>
            </a:r>
          </a:p>
          <a:p>
            <a:pPr lvl="0"/>
            <a:r>
              <a:rPr b="1"/>
              <a:t>Interpretation</a:t>
            </a:r>
            <a:r>
              <a:rPr/>
              <a:t>: Korrekte Deutung der Ergebnisse, Verständnis der Grenzen</a:t>
            </a:r>
          </a:p>
          <a:p>
            <a:pPr lvl="0"/>
            <a:r>
              <a:rPr b="1"/>
              <a:t>Dokumentation</a:t>
            </a:r>
            <a:r>
              <a:rPr/>
              <a:t>: Klare, nachvollziehbare Darstellung der Analyse mit R Markdown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Mehrfaktorielle ANOVA</a:t>
            </a:r>
            <a:r>
              <a:rPr/>
              <a:t>: Analyse mehrerer Einflussfaktoren und ihrer Interaktionen</a:t>
            </a:r>
          </a:p>
          <a:p>
            <a:pPr lvl="0"/>
            <a:r>
              <a:rPr b="1"/>
              <a:t>Multiple Regression</a:t>
            </a:r>
            <a:r>
              <a:rPr/>
              <a:t>: Mehrere unabhängige Variablen</a:t>
            </a:r>
          </a:p>
          <a:p>
            <a:pPr lvl="0"/>
            <a:r>
              <a:rPr b="1"/>
              <a:t>Nicht-parametrische Verfahren</a:t>
            </a:r>
            <a:r>
              <a:rPr/>
              <a:t>: Alternativen bei Verletzung der Normalverteilungsannahme</a:t>
            </a:r>
          </a:p>
          <a:p>
            <a:pPr lvl="0"/>
            <a:r>
              <a:rPr b="1"/>
              <a:t>Zeitreihenanalyse</a:t>
            </a:r>
            <a:r>
              <a:rPr/>
              <a:t>: Analyse von Daten mit zeitlicher Struktur</a:t>
            </a:r>
          </a:p>
          <a:p>
            <a:pPr lvl="0"/>
            <a:r>
              <a:rPr b="1"/>
              <a:t>Faktorenanalyse</a:t>
            </a:r>
            <a:r>
              <a:rPr/>
              <a:t>: Reduktion von Variablen auf latente Faktoren</a:t>
            </a:r>
          </a:p>
          <a:p>
            <a:pPr lvl="0"/>
            <a:r>
              <a:rPr b="1"/>
              <a:t>Clusteranalyse</a:t>
            </a:r>
            <a:r>
              <a:rPr/>
              <a:t>: Identifikation von Gruppen in Daten</a:t>
            </a:r>
          </a:p>
          <a:p>
            <a:pPr lvl="0"/>
            <a:r>
              <a:rPr b="1"/>
              <a:t>Machine Learning</a:t>
            </a:r>
            <a:r>
              <a:rPr/>
              <a:t>: Vorhersagemodelle und Klassifikation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Hinweise für statistisches 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Reproduzierbarkeit</a:t>
            </a:r>
            <a:r>
              <a:rPr/>
              <a:t>: Verwendung von R Markdown für nachvollziehbare Analysen</a:t>
            </a:r>
          </a:p>
          <a:p>
            <a:pPr lvl="0"/>
            <a:r>
              <a:rPr b="1"/>
              <a:t>Visualisierung vor Berechnung</a:t>
            </a:r>
            <a:r>
              <a:rPr/>
              <a:t>: Daten immer zuerst visualisieren</a:t>
            </a:r>
          </a:p>
          <a:p>
            <a:pPr lvl="0"/>
            <a:r>
              <a:rPr b="1"/>
              <a:t>Datenvalidierung</a:t>
            </a:r>
            <a:r>
              <a:rPr/>
              <a:t>: Überprüfung auf Ausreißer, fehlende Werte, unmögliche Werte</a:t>
            </a:r>
          </a:p>
          <a:p>
            <a:pPr lvl="0"/>
            <a:r>
              <a:rPr b="1"/>
              <a:t>Kritisches Denken</a:t>
            </a:r>
            <a:r>
              <a:rPr/>
              <a:t>: Hinterfragen von Ergebnissen und Methoden</a:t>
            </a:r>
          </a:p>
          <a:p>
            <a:pPr lvl="0"/>
            <a:r>
              <a:rPr b="1"/>
              <a:t>Effektgrößen beachten</a:t>
            </a:r>
            <a:r>
              <a:rPr/>
              <a:t>: Nicht nur auf p-Werte fixieren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Ressourcen für das Selbststudium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Bücher</a:t>
            </a:r>
            <a:r>
              <a:rPr/>
              <a:t>:</a:t>
            </a:r>
          </a:p>
          <a:p>
            <a:pPr lvl="1"/>
            <a:r>
              <a:rPr/>
              <a:t>“R for Data Science” von Hadley Wickham und Garrett Grolemund</a:t>
            </a:r>
          </a:p>
          <a:p>
            <a:pPr lvl="1"/>
            <a:r>
              <a:rPr/>
              <a:t>“Discovering Statistics Using R” von Andy Field</a:t>
            </a:r>
          </a:p>
          <a:p>
            <a:pPr lvl="1"/>
            <a:r>
              <a:rPr/>
              <a:t>“An Introduction to Statistical Learning” von James, Witten, Hastie und Tibshirani</a:t>
            </a:r>
          </a:p>
          <a:p>
            <a:pPr lvl="0"/>
            <a:r>
              <a:rPr b="1"/>
              <a:t>Online-Ressourcen</a:t>
            </a:r>
            <a:r>
              <a:rPr/>
              <a:t>:</a:t>
            </a:r>
          </a:p>
          <a:p>
            <a:pPr lvl="1"/>
            <a:r>
              <a:rPr/>
              <a:t>RStudio Cheatsheets: https://www.rstudio.com/resources/cheatsheets/</a:t>
            </a:r>
          </a:p>
          <a:p>
            <a:pPr lvl="1"/>
            <a:r>
              <a:rPr/>
              <a:t>R-bloggers: https://www.r-bloggers.com/</a:t>
            </a:r>
          </a:p>
          <a:p>
            <a:pPr lvl="1"/>
            <a:r>
              <a:rPr/>
              <a:t>Datacamp-Kurse: https://www.datacamp.com/courses/tech:r</a:t>
            </a:r>
          </a:p>
          <a:p>
            <a:pPr lvl="1"/>
            <a:r>
              <a:rPr/>
              <a:t>Stackoverflow für R-spezifische Fragen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Datenkritisches Denken und ethische Aspekte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Datenqualität und -herkunft</a:t>
            </a:r>
            <a:r>
              <a:rPr/>
              <a:t>: Kritische Bewertung von Datenquellen</a:t>
            </a:r>
          </a:p>
          <a:p>
            <a:pPr lvl="0"/>
            <a:r>
              <a:rPr b="1"/>
              <a:t>Fallstricke der Statistik</a:t>
            </a:r>
            <a:r>
              <a:rPr/>
              <a:t>: Häufige Fehlinterpretationen und wie man sie vermeidet</a:t>
            </a:r>
          </a:p>
          <a:p>
            <a:pPr lvl="0"/>
            <a:r>
              <a:rPr b="1"/>
              <a:t>Ethik in der Datenanalyse</a:t>
            </a:r>
            <a:r>
              <a:rPr/>
              <a:t>: Datenschutz, Fairness, Transparenz</a:t>
            </a:r>
          </a:p>
          <a:p>
            <a:pPr lvl="0"/>
            <a:r>
              <a:rPr b="1"/>
              <a:t>Kommunikation statistischer Ergebnisse</a:t>
            </a:r>
            <a:r>
              <a:rPr/>
              <a:t>: Verantwortungsvoller Umgang mit Daten in der Öffentlichkeit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Abschlussdiskussion und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Offene Fragen</a:t>
            </a:r>
            <a:r>
              <a:rPr/>
              <a:t>: Klärung verbleibender Unklarheiten</a:t>
            </a:r>
          </a:p>
          <a:p>
            <a:pPr lvl="0"/>
            <a:r>
              <a:rPr b="1"/>
              <a:t>Rückblick</a:t>
            </a:r>
            <a:r>
              <a:rPr/>
              <a:t>: Was waren die wichtigsten Erkenntnisse?</a:t>
            </a:r>
          </a:p>
          <a:p>
            <a:pPr lvl="0"/>
            <a:r>
              <a:rPr b="1"/>
              <a:t>Ausblick</a:t>
            </a:r>
            <a:r>
              <a:rPr/>
              <a:t>: Wie können die Studierenden die erlernten Methoden in ihren Abschlussarbeiten anwenden?</a:t>
            </a:r>
          </a:p>
          <a:p>
            <a:pPr lvl="0"/>
            <a:r>
              <a:rPr b="1"/>
              <a:t>Kursevaluation</a:t>
            </a:r>
            <a:r>
              <a:rPr/>
              <a:t>: Feedback zum Seminar und Verbesserungsvorschläge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Tipp des Tages: Statistische Fallstricke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 Dredging (p-Hacking)</a:t>
            </a:r>
            <a:r>
              <a:rPr/>
              <a:t>: Nicht so lange testen, bis ein signifikantes Ergebnis erscheint</a:t>
            </a:r>
          </a:p>
          <a:p>
            <a:pPr lvl="0"/>
            <a:r>
              <a:rPr b="1"/>
              <a:t>HARKing (Hypothesizing After Results are Known)</a:t>
            </a:r>
            <a:r>
              <a:rPr/>
              <a:t>: Hypothesen vor der Analyse festlegen</a:t>
            </a:r>
          </a:p>
          <a:p>
            <a:pPr lvl="0"/>
            <a:r>
              <a:rPr b="1"/>
              <a:t>Cherry Picking</a:t>
            </a:r>
            <a:r>
              <a:rPr/>
              <a:t>: Alle relevanten Ergebnisse berichten, nicht nur die “schönen”</a:t>
            </a:r>
          </a:p>
          <a:p>
            <a:pPr lvl="0"/>
            <a:r>
              <a:rPr b="1"/>
              <a:t>Überinterpretation von p-Werten</a:t>
            </a:r>
            <a:r>
              <a:rPr/>
              <a:t>: p &lt; 0.05 bedeutet nicht “wahr” oder “wichtig”</a:t>
            </a:r>
          </a:p>
          <a:p>
            <a:pPr lvl="0"/>
            <a:r>
              <a:rPr b="1"/>
              <a:t>Ignorieren von Effektgrößen</a:t>
            </a:r>
            <a:r>
              <a:rPr/>
              <a:t>: Praktische Bedeutsamkeit ist oft wichtiger als statistische Signifikanz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images/redudant_coding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38300"/>
            <a:ext cx="4038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redudant_coding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638300"/>
            <a:ext cx="4038600" cy="250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Wöchentliche Besprechung im Seminar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images/white_space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4038600" cy="303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white_space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images/highlight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Hatten wir diese Frage nicht schon mal?</a:t>
            </a:r>
          </a:p>
        </p:txBody>
      </p:sp>
      <p:pic>
        <p:nvPicPr>
          <p:cNvPr descr="images/highlight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61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2025-05-14T07:52:50Z</dcterms:created>
  <dcterms:modified xsi:type="dcterms:W3CDTF">2025-05-14T07:52:50Z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